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1"/>
  </p:sldMasterIdLst>
  <p:notesMasterIdLst>
    <p:notesMasterId r:id="rId24"/>
  </p:notesMasterIdLst>
  <p:sldIdLst>
    <p:sldId id="257" r:id="rId2"/>
    <p:sldId id="258" r:id="rId3"/>
    <p:sldId id="274" r:id="rId4"/>
    <p:sldId id="275" r:id="rId5"/>
    <p:sldId id="276" r:id="rId6"/>
    <p:sldId id="278" r:id="rId7"/>
    <p:sldId id="279" r:id="rId8"/>
    <p:sldId id="280" r:id="rId9"/>
    <p:sldId id="281" r:id="rId10"/>
    <p:sldId id="282" r:id="rId11"/>
    <p:sldId id="283" r:id="rId12"/>
    <p:sldId id="284" r:id="rId13"/>
    <p:sldId id="286" r:id="rId14"/>
    <p:sldId id="287" r:id="rId15"/>
    <p:sldId id="297" r:id="rId16"/>
    <p:sldId id="288" r:id="rId17"/>
    <p:sldId id="289" r:id="rId18"/>
    <p:sldId id="291" r:id="rId19"/>
    <p:sldId id="285" r:id="rId20"/>
    <p:sldId id="294" r:id="rId21"/>
    <p:sldId id="295" r:id="rId22"/>
    <p:sldId id="29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5" autoAdjust="0"/>
    <p:restoredTop sz="94652" autoAdjust="0"/>
  </p:normalViewPr>
  <p:slideViewPr>
    <p:cSldViewPr snapToGrid="0" showGuides="1">
      <p:cViewPr varScale="1">
        <p:scale>
          <a:sx n="116" d="100"/>
          <a:sy n="116" d="100"/>
        </p:scale>
        <p:origin x="224" y="216"/>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8.w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g>
</file>

<file path=ppt/media/image21.png>
</file>

<file path=ppt/media/image22.png>
</file>

<file path=ppt/media/image23.png>
</file>

<file path=ppt/media/image24.wmf>
</file>

<file path=ppt/media/image25.gif>
</file>

<file path=ppt/media/image26.wmf>
</file>

<file path=ppt/media/image27.gif>
</file>

<file path=ppt/media/image28.wmf>
</file>

<file path=ppt/media/image29.gif>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12/10/19</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10/12/19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10/12/19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5" Type="http://schemas.openxmlformats.org/officeDocument/2006/relationships/image" Target="../media/image25.gif"/><Relationship Id="rId4" Type="http://schemas.openxmlformats.org/officeDocument/2006/relationships/image" Target="../media/image24.w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6.xml"/><Relationship Id="rId1" Type="http://schemas.openxmlformats.org/officeDocument/2006/relationships/vmlDrawing" Target="../drawings/vmlDrawing2.vml"/><Relationship Id="rId5" Type="http://schemas.openxmlformats.org/officeDocument/2006/relationships/image" Target="../media/image27.gif"/><Relationship Id="rId4" Type="http://schemas.openxmlformats.org/officeDocument/2006/relationships/image" Target="../media/image26.wmf"/></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6.xml"/><Relationship Id="rId1" Type="http://schemas.openxmlformats.org/officeDocument/2006/relationships/vmlDrawing" Target="../drawings/vmlDrawing3.vml"/><Relationship Id="rId5" Type="http://schemas.openxmlformats.org/officeDocument/2006/relationships/image" Target="../media/image29.gif"/><Relationship Id="rId4" Type="http://schemas.openxmlformats.org/officeDocument/2006/relationships/image" Target="../media/image28.wmf"/></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2020375" y="3444079"/>
            <a:ext cx="8151270" cy="677108"/>
          </a:xfrm>
          <a:prstGeom prst="rect">
            <a:avLst/>
          </a:prstGeom>
          <a:noFill/>
        </p:spPr>
        <p:txBody>
          <a:bodyPr wrap="none" lIns="0" tIns="0" rIns="0" bIns="0" rtlCol="0">
            <a:spAutoFit/>
          </a:bodyPr>
          <a:lstStyle/>
          <a:p>
            <a:pPr algn="ctr">
              <a:tabLst>
                <a:tab pos="347663" algn="l"/>
              </a:tabLst>
            </a:pPr>
            <a:r>
              <a:rPr lang="en-US" sz="4400" b="1" dirty="0">
                <a:solidFill>
                  <a:schemeClr val="bg1"/>
                </a:solidFill>
                <a:latin typeface="+mj-lt"/>
              </a:rPr>
              <a:t>Rental Rates and Employment</a:t>
            </a:r>
          </a:p>
        </p:txBody>
      </p:sp>
      <p:sp>
        <p:nvSpPr>
          <p:cNvPr id="21" name="TextBox 20"/>
          <p:cNvSpPr txBox="1"/>
          <p:nvPr/>
        </p:nvSpPr>
        <p:spPr>
          <a:xfrm>
            <a:off x="4838251" y="5306257"/>
            <a:ext cx="2515497" cy="615553"/>
          </a:xfrm>
          <a:prstGeom prst="rect">
            <a:avLst/>
          </a:prstGeom>
          <a:noFill/>
        </p:spPr>
        <p:txBody>
          <a:bodyPr wrap="none" lIns="0" tIns="0" rIns="0" bIns="0" rtlCol="0">
            <a:spAutoFit/>
          </a:bodyPr>
          <a:lstStyle/>
          <a:p>
            <a:pPr algn="ctr">
              <a:tabLst>
                <a:tab pos="347663" algn="l"/>
              </a:tabLst>
            </a:pPr>
            <a:r>
              <a:rPr lang="en-US" sz="2000" dirty="0">
                <a:solidFill>
                  <a:schemeClr val="bg1"/>
                </a:solidFill>
              </a:rPr>
              <a:t>Team Members: </a:t>
            </a:r>
          </a:p>
          <a:p>
            <a:pPr algn="ctr">
              <a:tabLst>
                <a:tab pos="347663" algn="l"/>
              </a:tabLst>
            </a:pPr>
            <a:r>
              <a:rPr lang="en-US" sz="2000" dirty="0">
                <a:solidFill>
                  <a:schemeClr val="bg1"/>
                </a:solidFill>
              </a:rPr>
              <a:t>Randall, Amber, &amp; Josue</a:t>
            </a:r>
          </a:p>
        </p:txBody>
      </p:sp>
      <p:sp>
        <p:nvSpPr>
          <p:cNvPr id="2" name="Oval 1">
            <a:extLst>
              <a:ext uri="{C183D7F6-B498-43B3-948B-1728B52AA6E4}">
                <adec:decorative xmlns:adec="http://schemas.microsoft.com/office/drawing/2017/decorative" val="1"/>
              </a:ext>
            </a:extLst>
          </p:cNvPr>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a:extLst>
              <a:ext uri="{C183D7F6-B498-43B3-948B-1728B52AA6E4}">
                <adec:decorative xmlns:adec="http://schemas.microsoft.com/office/drawing/2017/decorative" val="1"/>
              </a:ext>
            </a:extLst>
          </p:cNvPr>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C183D7F6-B498-43B3-948B-1728B52AA6E4}">
                <adec:decorative xmlns:adec="http://schemas.microsoft.com/office/drawing/2017/decorative" val="1"/>
              </a:ext>
            </a:extLst>
          </p:cNvPr>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7597647" y="3090446"/>
            <a:ext cx="3824246" cy="338554"/>
          </a:xfrm>
          <a:prstGeom prst="rect">
            <a:avLst/>
          </a:prstGeom>
          <a:noFill/>
        </p:spPr>
        <p:txBody>
          <a:bodyPr wrap="square" rtlCol="0">
            <a:spAutoFit/>
          </a:bodyPr>
          <a:lstStyle/>
          <a:p>
            <a:pPr algn="ctr"/>
            <a:r>
              <a:rPr lang="en-US" sz="1600" dirty="0"/>
              <a:t>Scatter Matrix focused on our core metrics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4594" y="877372"/>
            <a:ext cx="6339670" cy="5867046"/>
          </a:xfrm>
          <a:prstGeom prst="rect">
            <a:avLst/>
          </a:prstGeom>
        </p:spPr>
      </p:pic>
    </p:spTree>
    <p:extLst>
      <p:ext uri="{BB962C8B-B14F-4D97-AF65-F5344CB8AC3E}">
        <p14:creationId xmlns:p14="http://schemas.microsoft.com/office/powerpoint/2010/main" val="1266398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7597647" y="2844225"/>
            <a:ext cx="3824246" cy="584775"/>
          </a:xfrm>
          <a:prstGeom prst="rect">
            <a:avLst/>
          </a:prstGeom>
          <a:noFill/>
        </p:spPr>
        <p:txBody>
          <a:bodyPr wrap="square" rtlCol="0">
            <a:spAutoFit/>
          </a:bodyPr>
          <a:lstStyle/>
          <a:p>
            <a:pPr algn="ctr"/>
            <a:r>
              <a:rPr lang="en-US" sz="1600" dirty="0" err="1"/>
              <a:t>Jointplot</a:t>
            </a:r>
            <a:r>
              <a:rPr lang="en-US" sz="1600" dirty="0"/>
              <a:t> with regression to provide additional support to our finding</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30906" y="1108952"/>
            <a:ext cx="5635465" cy="5635465"/>
          </a:xfrm>
          <a:prstGeom prst="rect">
            <a:avLst/>
          </a:prstGeom>
        </p:spPr>
      </p:pic>
      <p:sp>
        <p:nvSpPr>
          <p:cNvPr id="4" name="Rectangle 3">
            <a:extLst>
              <a:ext uri="{FF2B5EF4-FFF2-40B4-BE49-F238E27FC236}">
                <a16:creationId xmlns:a16="http://schemas.microsoft.com/office/drawing/2014/main" id="{4C604876-1120-2F4E-85E3-4DBDACB58591}"/>
              </a:ext>
            </a:extLst>
          </p:cNvPr>
          <p:cNvSpPr/>
          <p:nvPr/>
        </p:nvSpPr>
        <p:spPr>
          <a:xfrm>
            <a:off x="804768" y="739620"/>
            <a:ext cx="5087739" cy="369332"/>
          </a:xfrm>
          <a:prstGeom prst="rect">
            <a:avLst/>
          </a:prstGeom>
        </p:spPr>
        <p:txBody>
          <a:bodyPr wrap="none">
            <a:spAutoFit/>
          </a:bodyPr>
          <a:lstStyle/>
          <a:p>
            <a:r>
              <a:rPr lang="en-US" b="1" dirty="0" err="1"/>
              <a:t>RentalRateSqFt</a:t>
            </a:r>
            <a:r>
              <a:rPr lang="en-US" b="1" dirty="0"/>
              <a:t> vs </a:t>
            </a:r>
            <a:r>
              <a:rPr lang="en-US" b="1" dirty="0" err="1"/>
              <a:t>UnemploymentRate</a:t>
            </a:r>
            <a:r>
              <a:rPr lang="en-US" b="1" dirty="0"/>
              <a:t> - Regression</a:t>
            </a:r>
            <a:endParaRPr lang="en-US" dirty="0"/>
          </a:p>
        </p:txBody>
      </p:sp>
    </p:spTree>
    <p:extLst>
      <p:ext uri="{BB962C8B-B14F-4D97-AF65-F5344CB8AC3E}">
        <p14:creationId xmlns:p14="http://schemas.microsoft.com/office/powerpoint/2010/main" val="1042296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7597647" y="2844225"/>
            <a:ext cx="3824246" cy="584775"/>
          </a:xfrm>
          <a:prstGeom prst="rect">
            <a:avLst/>
          </a:prstGeom>
          <a:noFill/>
        </p:spPr>
        <p:txBody>
          <a:bodyPr wrap="square" rtlCol="0">
            <a:spAutoFit/>
          </a:bodyPr>
          <a:lstStyle/>
          <a:p>
            <a:pPr algn="ctr"/>
            <a:r>
              <a:rPr lang="en-US" sz="1600" dirty="0" err="1"/>
              <a:t>Jointplot</a:t>
            </a:r>
            <a:r>
              <a:rPr lang="en-US" sz="1600" dirty="0"/>
              <a:t> with regression to provide additional support to our finding</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30906" y="1108952"/>
            <a:ext cx="5635465" cy="5635465"/>
          </a:xfrm>
          <a:prstGeom prst="rect">
            <a:avLst/>
          </a:prstGeom>
        </p:spPr>
      </p:pic>
      <p:sp>
        <p:nvSpPr>
          <p:cNvPr id="4" name="Rectangle 3">
            <a:extLst>
              <a:ext uri="{FF2B5EF4-FFF2-40B4-BE49-F238E27FC236}">
                <a16:creationId xmlns:a16="http://schemas.microsoft.com/office/drawing/2014/main" id="{4C604876-1120-2F4E-85E3-4DBDACB58591}"/>
              </a:ext>
            </a:extLst>
          </p:cNvPr>
          <p:cNvSpPr/>
          <p:nvPr/>
        </p:nvSpPr>
        <p:spPr>
          <a:xfrm>
            <a:off x="1048008" y="739620"/>
            <a:ext cx="4601260" cy="369332"/>
          </a:xfrm>
          <a:prstGeom prst="rect">
            <a:avLst/>
          </a:prstGeom>
        </p:spPr>
        <p:txBody>
          <a:bodyPr wrap="none">
            <a:spAutoFit/>
          </a:bodyPr>
          <a:lstStyle/>
          <a:p>
            <a:r>
              <a:rPr lang="en-US" b="1" dirty="0" err="1"/>
              <a:t>RentalRateSqFt</a:t>
            </a:r>
            <a:r>
              <a:rPr lang="en-US" b="1" dirty="0"/>
              <a:t> vs </a:t>
            </a:r>
            <a:r>
              <a:rPr lang="en-US" b="1" dirty="0" err="1"/>
              <a:t>MedianIncome</a:t>
            </a:r>
            <a:r>
              <a:rPr lang="en-US" b="1" dirty="0"/>
              <a:t> - Regression</a:t>
            </a:r>
            <a:endParaRPr lang="en-US" dirty="0"/>
          </a:p>
        </p:txBody>
      </p:sp>
    </p:spTree>
    <p:extLst>
      <p:ext uri="{BB962C8B-B14F-4D97-AF65-F5344CB8AC3E}">
        <p14:creationId xmlns:p14="http://schemas.microsoft.com/office/powerpoint/2010/main" val="1115402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ANOVA Testing of Hypothesis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75563" y="1537564"/>
            <a:ext cx="10640874" cy="5320436"/>
          </a:xfrm>
          <a:prstGeom prst="rect">
            <a:avLst/>
          </a:prstGeom>
        </p:spPr>
      </p:pic>
      <p:sp>
        <p:nvSpPr>
          <p:cNvPr id="7" name="Rectangle 6">
            <a:extLst>
              <a:ext uri="{FF2B5EF4-FFF2-40B4-BE49-F238E27FC236}">
                <a16:creationId xmlns:a16="http://schemas.microsoft.com/office/drawing/2014/main" id="{1A35C551-A351-3145-9439-3BBFBA5B55AD}"/>
              </a:ext>
            </a:extLst>
          </p:cNvPr>
          <p:cNvSpPr/>
          <p:nvPr/>
        </p:nvSpPr>
        <p:spPr>
          <a:xfrm>
            <a:off x="2595039" y="951952"/>
            <a:ext cx="7138108" cy="369332"/>
          </a:xfrm>
          <a:prstGeom prst="rect">
            <a:avLst/>
          </a:prstGeom>
        </p:spPr>
        <p:txBody>
          <a:bodyPr wrap="none">
            <a:spAutoFit/>
          </a:bodyPr>
          <a:lstStyle/>
          <a:p>
            <a:r>
              <a:rPr lang="en-US" dirty="0"/>
              <a:t>Null Hypothesis “Unemployment Rates has no correlation to Rental Rates”</a:t>
            </a:r>
          </a:p>
        </p:txBody>
      </p:sp>
      <p:pic>
        <p:nvPicPr>
          <p:cNvPr id="8" name="Picture 7">
            <a:extLst>
              <a:ext uri="{FF2B5EF4-FFF2-40B4-BE49-F238E27FC236}">
                <a16:creationId xmlns:a16="http://schemas.microsoft.com/office/drawing/2014/main" id="{80280079-6C0F-EC47-8648-4CD13DA3A0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2860" y="2209365"/>
            <a:ext cx="4747098" cy="1670012"/>
          </a:xfrm>
          <a:prstGeom prst="rect">
            <a:avLst/>
          </a:prstGeom>
        </p:spPr>
      </p:pic>
    </p:spTree>
    <p:extLst>
      <p:ext uri="{BB962C8B-B14F-4D97-AF65-F5344CB8AC3E}">
        <p14:creationId xmlns:p14="http://schemas.microsoft.com/office/powerpoint/2010/main" val="56685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ANOVA Testing of Hypothesis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75564" y="1537564"/>
            <a:ext cx="10640872" cy="5320436"/>
          </a:xfrm>
          <a:prstGeom prst="rect">
            <a:avLst/>
          </a:prstGeom>
        </p:spPr>
      </p:pic>
      <p:sp>
        <p:nvSpPr>
          <p:cNvPr id="7" name="Rectangle 6">
            <a:extLst>
              <a:ext uri="{FF2B5EF4-FFF2-40B4-BE49-F238E27FC236}">
                <a16:creationId xmlns:a16="http://schemas.microsoft.com/office/drawing/2014/main" id="{1A35C551-A351-3145-9439-3BBFBA5B55AD}"/>
              </a:ext>
            </a:extLst>
          </p:cNvPr>
          <p:cNvSpPr/>
          <p:nvPr/>
        </p:nvSpPr>
        <p:spPr>
          <a:xfrm>
            <a:off x="2595039" y="951952"/>
            <a:ext cx="6579878" cy="369332"/>
          </a:xfrm>
          <a:prstGeom prst="rect">
            <a:avLst/>
          </a:prstGeom>
        </p:spPr>
        <p:txBody>
          <a:bodyPr wrap="none">
            <a:spAutoFit/>
          </a:bodyPr>
          <a:lstStyle/>
          <a:p>
            <a:r>
              <a:rPr lang="en-US" dirty="0"/>
              <a:t>Null Hypothesis “Median Income has no correlation to Rental Rates”</a:t>
            </a:r>
          </a:p>
        </p:txBody>
      </p:sp>
      <p:pic>
        <p:nvPicPr>
          <p:cNvPr id="4" name="Picture 3">
            <a:extLst>
              <a:ext uri="{FF2B5EF4-FFF2-40B4-BE49-F238E27FC236}">
                <a16:creationId xmlns:a16="http://schemas.microsoft.com/office/drawing/2014/main" id="{54C35937-5B87-EC40-B98A-8A1B066AF9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0934" y="2209365"/>
            <a:ext cx="4304774" cy="1642788"/>
          </a:xfrm>
          <a:prstGeom prst="rect">
            <a:avLst/>
          </a:prstGeom>
        </p:spPr>
      </p:pic>
    </p:spTree>
    <p:extLst>
      <p:ext uri="{BB962C8B-B14F-4D97-AF65-F5344CB8AC3E}">
        <p14:creationId xmlns:p14="http://schemas.microsoft.com/office/powerpoint/2010/main" val="716965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5051131" y="185092"/>
            <a:ext cx="1622239" cy="430887"/>
          </a:xfrm>
          <a:prstGeom prst="rect">
            <a:avLst/>
          </a:prstGeom>
          <a:noFill/>
        </p:spPr>
        <p:txBody>
          <a:bodyPr wrap="none" lIns="0" tIns="0" rIns="0" bIns="0" rtlCol="0">
            <a:spAutoFit/>
          </a:bodyPr>
          <a:lstStyle/>
          <a:p>
            <a:r>
              <a:rPr lang="en-US" sz="2800" b="1" dirty="0"/>
              <a:t>Conclusion</a:t>
            </a:r>
          </a:p>
        </p:txBody>
      </p:sp>
      <p:grpSp>
        <p:nvGrpSpPr>
          <p:cNvPr id="61" name="Group 60" descr="This is an icon of a chart. "/>
          <p:cNvGrpSpPr/>
          <p:nvPr/>
        </p:nvGrpSpPr>
        <p:grpSpPr>
          <a:xfrm>
            <a:off x="9178091" y="4509010"/>
            <a:ext cx="377200" cy="179334"/>
            <a:chOff x="4254500" y="2100263"/>
            <a:chExt cx="1906588" cy="906463"/>
          </a:xfrm>
        </p:grpSpPr>
        <p:sp>
          <p:nvSpPr>
            <p:cNvPr id="62"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pic>
        <p:nvPicPr>
          <p:cNvPr id="4" name="Picture 3">
            <a:extLst>
              <a:ext uri="{FF2B5EF4-FFF2-40B4-BE49-F238E27FC236}">
                <a16:creationId xmlns:a16="http://schemas.microsoft.com/office/drawing/2014/main" id="{5705617C-0EB2-674E-875C-7021769BF73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04519" y="894146"/>
            <a:ext cx="3416319" cy="3416319"/>
          </a:xfrm>
          <a:prstGeom prst="rect">
            <a:avLst/>
          </a:prstGeom>
        </p:spPr>
      </p:pic>
      <p:sp>
        <p:nvSpPr>
          <p:cNvPr id="5" name="TextBox 4">
            <a:extLst>
              <a:ext uri="{FF2B5EF4-FFF2-40B4-BE49-F238E27FC236}">
                <a16:creationId xmlns:a16="http://schemas.microsoft.com/office/drawing/2014/main" id="{0465339A-133E-244D-A319-6C8ECC939A24}"/>
              </a:ext>
            </a:extLst>
          </p:cNvPr>
          <p:cNvSpPr txBox="1"/>
          <p:nvPr/>
        </p:nvSpPr>
        <p:spPr>
          <a:xfrm>
            <a:off x="4731705" y="1536174"/>
            <a:ext cx="6296180" cy="4401205"/>
          </a:xfrm>
          <a:prstGeom prst="rect">
            <a:avLst/>
          </a:prstGeom>
          <a:noFill/>
        </p:spPr>
        <p:txBody>
          <a:bodyPr wrap="square" rtlCol="0">
            <a:spAutoFit/>
          </a:bodyPr>
          <a:lstStyle/>
          <a:p>
            <a:pPr marL="342900" indent="-342900">
              <a:buFont typeface="Arial" panose="020B0604020202020204" pitchFamily="34" charset="0"/>
              <a:buChar char="•"/>
            </a:pPr>
            <a:r>
              <a:rPr lang="en-US" sz="2000" dirty="0"/>
              <a:t>As unemployment rates decrease the rental rate per </a:t>
            </a:r>
            <a:r>
              <a:rPr lang="en-US" sz="2000" dirty="0" err="1"/>
              <a:t>SqFt</a:t>
            </a:r>
            <a:r>
              <a:rPr lang="en-US" sz="2000" dirty="0"/>
              <a:t>. increases</a:t>
            </a:r>
            <a:br>
              <a:rPr lang="en-US" sz="2000" dirty="0"/>
            </a:br>
            <a:endParaRPr lang="en-US" sz="2000" dirty="0"/>
          </a:p>
          <a:p>
            <a:pPr marL="285750" indent="-285750">
              <a:buFont typeface="Arial" panose="020B0604020202020204" pitchFamily="34" charset="0"/>
              <a:buChar char="•"/>
            </a:pPr>
            <a:r>
              <a:rPr lang="en-US" sz="2000" dirty="0"/>
              <a:t>As median income increases so does rental rate per </a:t>
            </a:r>
            <a:r>
              <a:rPr lang="en-US" sz="2000" dirty="0" err="1"/>
              <a:t>SqFt</a:t>
            </a:r>
            <a:r>
              <a:rPr lang="en-US" sz="2000" dirty="0"/>
              <a:t>.</a:t>
            </a:r>
            <a:br>
              <a:rPr lang="en-US" sz="2000" dirty="0"/>
            </a:br>
            <a:endParaRPr lang="en-US" sz="2000" dirty="0"/>
          </a:p>
          <a:p>
            <a:pPr marL="285750" indent="-285750">
              <a:buFont typeface="Arial" panose="020B0604020202020204" pitchFamily="34" charset="0"/>
              <a:buChar char="•"/>
            </a:pPr>
            <a:r>
              <a:rPr lang="en-US" sz="2000" dirty="0"/>
              <a:t>By looking at the additional data (mortgage rates and home inventory), it shows the supply and demand as to why home prices increased</a:t>
            </a:r>
            <a:br>
              <a:rPr lang="en-US" sz="2000" dirty="0"/>
            </a:br>
            <a:endParaRPr lang="en-US" sz="2000" dirty="0"/>
          </a:p>
          <a:p>
            <a:pPr marL="285750" indent="-285750">
              <a:buFont typeface="Arial" panose="020B0604020202020204" pitchFamily="34" charset="0"/>
              <a:buChar char="•"/>
            </a:pPr>
            <a:r>
              <a:rPr lang="en-US" sz="2000" dirty="0"/>
              <a:t>Since it is making difficult for individuals to afford and purchase a home, they are renting longer. This increases the demand to rent, while the supply of </a:t>
            </a:r>
            <a:r>
              <a:rPr lang="en-US" sz="2000"/>
              <a:t>rentals decreases</a:t>
            </a:r>
            <a:endParaRPr lang="en-US" dirty="0"/>
          </a:p>
        </p:txBody>
      </p:sp>
    </p:spTree>
    <p:extLst>
      <p:ext uri="{BB962C8B-B14F-4D97-AF65-F5344CB8AC3E}">
        <p14:creationId xmlns:p14="http://schemas.microsoft.com/office/powerpoint/2010/main" val="3358348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Questions</a:t>
            </a:r>
          </a:p>
        </p:txBody>
      </p:sp>
      <p:pic>
        <p:nvPicPr>
          <p:cNvPr id="5" name="Picture 4">
            <a:extLst>
              <a:ext uri="{FF2B5EF4-FFF2-40B4-BE49-F238E27FC236}">
                <a16:creationId xmlns:a16="http://schemas.microsoft.com/office/drawing/2014/main" id="{C33AE240-C8FF-1642-A69B-C81223B992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11154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1"/>
            <a:ext cx="12192000" cy="762000"/>
          </a:xfrm>
        </p:spPr>
        <p:txBody>
          <a:bodyPr>
            <a:normAutofit/>
          </a:bodyPr>
          <a:lstStyle/>
          <a:p>
            <a:pPr algn="ctr"/>
            <a:r>
              <a:rPr lang="en-US" sz="3600" dirty="0"/>
              <a:t>Additional Observations – Affordability Index</a:t>
            </a:r>
          </a:p>
        </p:txBody>
      </p:sp>
      <p:pic>
        <p:nvPicPr>
          <p:cNvPr id="4" name="Picture 3" descr="A close up of a map&#10;&#10;Description automatically generated">
            <a:extLst>
              <a:ext uri="{FF2B5EF4-FFF2-40B4-BE49-F238E27FC236}">
                <a16:creationId xmlns:a16="http://schemas.microsoft.com/office/drawing/2014/main" id="{23930A1E-CEE1-41BC-8B8B-1F5D6262B033}"/>
              </a:ext>
            </a:extLst>
          </p:cNvPr>
          <p:cNvPicPr>
            <a:picLocks noChangeAspect="1"/>
          </p:cNvPicPr>
          <p:nvPr/>
        </p:nvPicPr>
        <p:blipFill rotWithShape="1">
          <a:blip r:embed="rId2">
            <a:extLst>
              <a:ext uri="{28A0092B-C50C-407E-A947-70E740481C1C}">
                <a14:useLocalDpi xmlns:a14="http://schemas.microsoft.com/office/drawing/2010/main" val="0"/>
              </a:ext>
            </a:extLst>
          </a:blip>
          <a:srcRect l="9515" t="8790" r="7662"/>
          <a:stretch/>
        </p:blipFill>
        <p:spPr>
          <a:xfrm>
            <a:off x="1047135" y="550606"/>
            <a:ext cx="10097729" cy="5043949"/>
          </a:xfrm>
          <a:prstGeom prst="rect">
            <a:avLst/>
          </a:prstGeom>
        </p:spPr>
      </p:pic>
      <p:sp>
        <p:nvSpPr>
          <p:cNvPr id="3" name="TextBox 2">
            <a:extLst>
              <a:ext uri="{FF2B5EF4-FFF2-40B4-BE49-F238E27FC236}">
                <a16:creationId xmlns:a16="http://schemas.microsoft.com/office/drawing/2014/main" id="{A08E35A1-C278-4E4C-BBE3-E21702EFA902}"/>
              </a:ext>
            </a:extLst>
          </p:cNvPr>
          <p:cNvSpPr txBox="1"/>
          <p:nvPr/>
        </p:nvSpPr>
        <p:spPr>
          <a:xfrm>
            <a:off x="1" y="5506523"/>
            <a:ext cx="12191999" cy="1277273"/>
          </a:xfrm>
          <a:prstGeom prst="rect">
            <a:avLst/>
          </a:prstGeom>
          <a:noFill/>
        </p:spPr>
        <p:txBody>
          <a:bodyPr wrap="square" rtlCol="0">
            <a:spAutoFit/>
          </a:bodyPr>
          <a:lstStyle/>
          <a:p>
            <a:r>
              <a:rPr lang="en-US" sz="1100" dirty="0"/>
              <a:t>Mortgage Affordability, Rental Affordability, Price-to-Income Ratio, and Household Income are calculated as a part of Zillow’s quarterly Affordability Indices. To calculate mortgage affordability, we first calculate the mortgage payment for the median-valued home in a metropolitan area by using the metro-level Zillow Home Value Index for a given quarter and the 30-year fixed mortgage interest rate during that time period, provided by the Freddie Mac Primary Mortgage Market Survey (based on a 20 percent down payment). Then, we consider what portion of the monthly median household income (U.S. Census) goes toward this monthly mortgage payment. Median household income is available with a lag. For quarters where median income is not available from the U.S. Census Bureau, we calculate future quarters of median household income by estimating it using the Bureau of Labor Statistics’ Employment Cost Index. The affordability forecast is calculated similarly to the current affordability index but uses the one year Zillow Home Value Forecast instead of the current Zillow Home Value Index and a specified interest rate in lieu of PMMS. It also assumes a 20 percent down payment. We calculate rent affordability similarly to mortgage affordability; however we use the Zillow Rent Index, which tracks the monthly median rent in particular geographical regions, to capture rental prices.</a:t>
            </a:r>
          </a:p>
        </p:txBody>
      </p:sp>
    </p:spTree>
    <p:extLst>
      <p:ext uri="{BB962C8B-B14F-4D97-AF65-F5344CB8AC3E}">
        <p14:creationId xmlns:p14="http://schemas.microsoft.com/office/powerpoint/2010/main" val="39828071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Unemployment Rates by Year – Violin Plots</a:t>
            </a:r>
          </a:p>
        </p:txBody>
      </p:sp>
      <p:pic>
        <p:nvPicPr>
          <p:cNvPr id="4" name="Picture 3" descr="A picture containing looking, sitting, flying, field&#10;&#10;Description automatically generated">
            <a:extLst>
              <a:ext uri="{FF2B5EF4-FFF2-40B4-BE49-F238E27FC236}">
                <a16:creationId xmlns:a16="http://schemas.microsoft.com/office/drawing/2014/main" id="{0A7BC183-02C3-490F-879E-03A72C2B73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00"/>
            <a:ext cx="12192000" cy="6096000"/>
          </a:xfrm>
          <a:prstGeom prst="rect">
            <a:avLst/>
          </a:prstGeom>
        </p:spPr>
      </p:pic>
    </p:spTree>
    <p:extLst>
      <p:ext uri="{BB962C8B-B14F-4D97-AF65-F5344CB8AC3E}">
        <p14:creationId xmlns:p14="http://schemas.microsoft.com/office/powerpoint/2010/main" val="11835056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Median Income by Year – Violin Plots</a:t>
            </a:r>
          </a:p>
        </p:txBody>
      </p:sp>
      <p:pic>
        <p:nvPicPr>
          <p:cNvPr id="5" name="Picture 4" descr="A picture containing flying, kite, looking, field&#10;&#10;Description automatically generated">
            <a:extLst>
              <a:ext uri="{FF2B5EF4-FFF2-40B4-BE49-F238E27FC236}">
                <a16:creationId xmlns:a16="http://schemas.microsoft.com/office/drawing/2014/main" id="{094CFD54-35D3-44AB-A3E3-1E8D4E103B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00"/>
            <a:ext cx="12192000" cy="6096000"/>
          </a:xfrm>
          <a:prstGeom prst="rect">
            <a:avLst/>
          </a:prstGeom>
        </p:spPr>
      </p:pic>
    </p:spTree>
    <p:extLst>
      <p:ext uri="{BB962C8B-B14F-4D97-AF65-F5344CB8AC3E}">
        <p14:creationId xmlns:p14="http://schemas.microsoft.com/office/powerpoint/2010/main" val="133175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547738" y="175364"/>
            <a:ext cx="5096523" cy="430887"/>
          </a:xfrm>
          <a:prstGeom prst="rect">
            <a:avLst/>
          </a:prstGeom>
          <a:noFill/>
        </p:spPr>
        <p:txBody>
          <a:bodyPr wrap="none" lIns="0" tIns="0" rIns="0" bIns="0" rtlCol="0">
            <a:spAutoFit/>
          </a:bodyPr>
          <a:lstStyle/>
          <a:p>
            <a:r>
              <a:rPr lang="en-US" sz="2800" b="1" dirty="0"/>
              <a:t>Analysis of Housing Rental Market</a:t>
            </a:r>
          </a:p>
        </p:txBody>
      </p:sp>
      <p:grpSp>
        <p:nvGrpSpPr>
          <p:cNvPr id="61" name="Group 60" descr="This is an icon of a chart. "/>
          <p:cNvGrpSpPr/>
          <p:nvPr/>
        </p:nvGrpSpPr>
        <p:grpSpPr>
          <a:xfrm>
            <a:off x="9178091" y="4509010"/>
            <a:ext cx="377200" cy="179334"/>
            <a:chOff x="4254500" y="2100263"/>
            <a:chExt cx="1906588" cy="906463"/>
          </a:xfrm>
        </p:grpSpPr>
        <p:sp>
          <p:nvSpPr>
            <p:cNvPr id="62"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pic>
        <p:nvPicPr>
          <p:cNvPr id="4" name="Picture 3">
            <a:extLst>
              <a:ext uri="{FF2B5EF4-FFF2-40B4-BE49-F238E27FC236}">
                <a16:creationId xmlns:a16="http://schemas.microsoft.com/office/drawing/2014/main" id="{5705617C-0EB2-674E-875C-7021769BF73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4108" y="1786512"/>
            <a:ext cx="5138143" cy="3416319"/>
          </a:xfrm>
          <a:prstGeom prst="rect">
            <a:avLst/>
          </a:prstGeom>
        </p:spPr>
      </p:pic>
      <p:sp>
        <p:nvSpPr>
          <p:cNvPr id="5" name="TextBox 4">
            <a:extLst>
              <a:ext uri="{FF2B5EF4-FFF2-40B4-BE49-F238E27FC236}">
                <a16:creationId xmlns:a16="http://schemas.microsoft.com/office/drawing/2014/main" id="{0465339A-133E-244D-A319-6C8ECC939A24}"/>
              </a:ext>
            </a:extLst>
          </p:cNvPr>
          <p:cNvSpPr txBox="1"/>
          <p:nvPr/>
        </p:nvSpPr>
        <p:spPr>
          <a:xfrm>
            <a:off x="7203375" y="2063510"/>
            <a:ext cx="3949431" cy="3139321"/>
          </a:xfrm>
          <a:prstGeom prst="rect">
            <a:avLst/>
          </a:prstGeom>
          <a:noFill/>
        </p:spPr>
        <p:txBody>
          <a:bodyPr wrap="square" rtlCol="0">
            <a:spAutoFit/>
          </a:bodyPr>
          <a:lstStyle/>
          <a:p>
            <a:r>
              <a:rPr lang="en-US" sz="2000" b="1" dirty="0"/>
              <a:t>Question To Answer: </a:t>
            </a:r>
          </a:p>
          <a:p>
            <a:endParaRPr lang="en-US" sz="2000" b="1" dirty="0"/>
          </a:p>
          <a:p>
            <a:pPr marL="285750" indent="-285750">
              <a:buFont typeface="Arial" panose="020B0604020202020204" pitchFamily="34" charset="0"/>
              <a:buChar char="•"/>
            </a:pPr>
            <a:r>
              <a:rPr lang="en-US" sz="2000" dirty="0"/>
              <a:t>Is there any correlation with rental rate costs with unemployment rate and/or median household income?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What other factors might impact the Rental Market?</a:t>
            </a:r>
          </a:p>
          <a:p>
            <a:endParaRPr lang="en-US" dirty="0"/>
          </a:p>
        </p:txBody>
      </p:sp>
    </p:spTree>
    <p:extLst>
      <p:ext uri="{BB962C8B-B14F-4D97-AF65-F5344CB8AC3E}">
        <p14:creationId xmlns:p14="http://schemas.microsoft.com/office/powerpoint/2010/main" val="30413160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Interactive </a:t>
            </a:r>
            <a:r>
              <a:rPr lang="en-US" sz="3600" dirty="0" err="1"/>
              <a:t>Layerd</a:t>
            </a:r>
            <a:r>
              <a:rPr lang="en-US" sz="3600" dirty="0"/>
              <a:t> Maps</a:t>
            </a:r>
          </a:p>
        </p:txBody>
      </p:sp>
      <p:graphicFrame>
        <p:nvGraphicFramePr>
          <p:cNvPr id="3" name="Object 2">
            <a:extLst>
              <a:ext uri="{FF2B5EF4-FFF2-40B4-BE49-F238E27FC236}">
                <a16:creationId xmlns:a16="http://schemas.microsoft.com/office/drawing/2014/main" id="{E0497344-908A-4112-91D1-392ECA50F8FF}"/>
              </a:ext>
            </a:extLst>
          </p:cNvPr>
          <p:cNvGraphicFramePr>
            <a:graphicFrameLocks noChangeAspect="1"/>
          </p:cNvGraphicFramePr>
          <p:nvPr>
            <p:extLst>
              <p:ext uri="{D42A27DB-BD31-4B8C-83A1-F6EECF244321}">
                <p14:modId xmlns:p14="http://schemas.microsoft.com/office/powerpoint/2010/main" val="2052390613"/>
              </p:ext>
            </p:extLst>
          </p:nvPr>
        </p:nvGraphicFramePr>
        <p:xfrm>
          <a:off x="311150" y="225425"/>
          <a:ext cx="1277938" cy="439738"/>
        </p:xfrm>
        <a:graphic>
          <a:graphicData uri="http://schemas.openxmlformats.org/presentationml/2006/ole">
            <mc:AlternateContent xmlns:mc="http://schemas.openxmlformats.org/markup-compatibility/2006">
              <mc:Choice xmlns:v="urn:schemas-microsoft-com:vml" Requires="v">
                <p:oleObj spid="_x0000_s1038" name="Packager Shell Object" showAsIcon="1" r:id="rId3" imgW="1277280" imgH="439560" progId="Package">
                  <p:embed/>
                </p:oleObj>
              </mc:Choice>
              <mc:Fallback>
                <p:oleObj name="Packager Shell Object" showAsIcon="1" r:id="rId3" imgW="1277280" imgH="439560" progId="Package">
                  <p:embed/>
                  <p:pic>
                    <p:nvPicPr>
                      <p:cNvPr id="0" name=""/>
                      <p:cNvPicPr/>
                      <p:nvPr/>
                    </p:nvPicPr>
                    <p:blipFill>
                      <a:blip r:embed="rId4"/>
                      <a:stretch>
                        <a:fillRect/>
                      </a:stretch>
                    </p:blipFill>
                    <p:spPr>
                      <a:xfrm>
                        <a:off x="311150" y="225425"/>
                        <a:ext cx="1277938" cy="439738"/>
                      </a:xfrm>
                      <a:prstGeom prst="rect">
                        <a:avLst/>
                      </a:prstGeom>
                    </p:spPr>
                  </p:pic>
                </p:oleObj>
              </mc:Fallback>
            </mc:AlternateContent>
          </a:graphicData>
        </a:graphic>
      </p:graphicFrame>
      <p:pic>
        <p:nvPicPr>
          <p:cNvPr id="8" name="Picture 7" descr="A close up of a map&#10;&#10;Description automatically generated">
            <a:extLst>
              <a:ext uri="{FF2B5EF4-FFF2-40B4-BE49-F238E27FC236}">
                <a16:creationId xmlns:a16="http://schemas.microsoft.com/office/drawing/2014/main" id="{F83935ED-4B1F-46FA-9E72-2FA6C971C9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6407" y="719417"/>
            <a:ext cx="11825593" cy="6138584"/>
          </a:xfrm>
          <a:prstGeom prst="rect">
            <a:avLst/>
          </a:prstGeom>
        </p:spPr>
      </p:pic>
    </p:spTree>
    <p:extLst>
      <p:ext uri="{BB962C8B-B14F-4D97-AF65-F5344CB8AC3E}">
        <p14:creationId xmlns:p14="http://schemas.microsoft.com/office/powerpoint/2010/main" val="42543027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Interactive </a:t>
            </a:r>
            <a:r>
              <a:rPr lang="en-US" sz="3600" dirty="0" err="1"/>
              <a:t>Layerd</a:t>
            </a:r>
            <a:r>
              <a:rPr lang="en-US" sz="3600" dirty="0"/>
              <a:t> Maps</a:t>
            </a:r>
          </a:p>
        </p:txBody>
      </p:sp>
      <p:graphicFrame>
        <p:nvGraphicFramePr>
          <p:cNvPr id="6" name="Object 5">
            <a:extLst>
              <a:ext uri="{FF2B5EF4-FFF2-40B4-BE49-F238E27FC236}">
                <a16:creationId xmlns:a16="http://schemas.microsoft.com/office/drawing/2014/main" id="{F7C0D53F-053B-46B8-A9D8-D4325C0D271F}"/>
              </a:ext>
            </a:extLst>
          </p:cNvPr>
          <p:cNvGraphicFramePr>
            <a:graphicFrameLocks noChangeAspect="1"/>
          </p:cNvGraphicFramePr>
          <p:nvPr>
            <p:extLst>
              <p:ext uri="{D42A27DB-BD31-4B8C-83A1-F6EECF244321}">
                <p14:modId xmlns:p14="http://schemas.microsoft.com/office/powerpoint/2010/main" val="2887617239"/>
              </p:ext>
            </p:extLst>
          </p:nvPr>
        </p:nvGraphicFramePr>
        <p:xfrm>
          <a:off x="0" y="173641"/>
          <a:ext cx="2006600" cy="547687"/>
        </p:xfrm>
        <a:graphic>
          <a:graphicData uri="http://schemas.openxmlformats.org/presentationml/2006/ole">
            <mc:AlternateContent xmlns:mc="http://schemas.openxmlformats.org/markup-compatibility/2006">
              <mc:Choice xmlns:v="urn:schemas-microsoft-com:vml" Requires="v">
                <p:oleObj spid="_x0000_s2059" name="Packager Shell Object" showAsIcon="1" r:id="rId3" imgW="2007000" imgH="547920" progId="Package">
                  <p:embed/>
                </p:oleObj>
              </mc:Choice>
              <mc:Fallback>
                <p:oleObj name="Packager Shell Object" showAsIcon="1" r:id="rId3" imgW="2007000" imgH="547920" progId="Package">
                  <p:embed/>
                  <p:pic>
                    <p:nvPicPr>
                      <p:cNvPr id="6" name="Object 5">
                        <a:extLst>
                          <a:ext uri="{FF2B5EF4-FFF2-40B4-BE49-F238E27FC236}">
                            <a16:creationId xmlns:a16="http://schemas.microsoft.com/office/drawing/2014/main" id="{F7C0D53F-053B-46B8-A9D8-D4325C0D271F}"/>
                          </a:ext>
                        </a:extLst>
                      </p:cNvPr>
                      <p:cNvPicPr/>
                      <p:nvPr/>
                    </p:nvPicPr>
                    <p:blipFill>
                      <a:blip r:embed="rId4"/>
                      <a:stretch>
                        <a:fillRect/>
                      </a:stretch>
                    </p:blipFill>
                    <p:spPr>
                      <a:xfrm>
                        <a:off x="0" y="173641"/>
                        <a:ext cx="2006600" cy="547687"/>
                      </a:xfrm>
                      <a:prstGeom prst="rect">
                        <a:avLst/>
                      </a:prstGeom>
                    </p:spPr>
                  </p:pic>
                </p:oleObj>
              </mc:Fallback>
            </mc:AlternateContent>
          </a:graphicData>
        </a:graphic>
      </p:graphicFrame>
      <p:pic>
        <p:nvPicPr>
          <p:cNvPr id="7" name="Picture 6" descr="A close up of a map&#10;&#10;Description automatically generated">
            <a:extLst>
              <a:ext uri="{FF2B5EF4-FFF2-40B4-BE49-F238E27FC236}">
                <a16:creationId xmlns:a16="http://schemas.microsoft.com/office/drawing/2014/main" id="{F8138885-4C5C-4A19-92D9-649437CAAA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090" y="721329"/>
            <a:ext cx="11821910" cy="6136672"/>
          </a:xfrm>
          <a:prstGeom prst="rect">
            <a:avLst/>
          </a:prstGeom>
        </p:spPr>
      </p:pic>
    </p:spTree>
    <p:extLst>
      <p:ext uri="{BB962C8B-B14F-4D97-AF65-F5344CB8AC3E}">
        <p14:creationId xmlns:p14="http://schemas.microsoft.com/office/powerpoint/2010/main" val="7992096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86FBC-3A1C-44EA-9BF7-E0AFF15AD5D5}"/>
              </a:ext>
            </a:extLst>
          </p:cNvPr>
          <p:cNvSpPr>
            <a:spLocks noGrp="1"/>
          </p:cNvSpPr>
          <p:nvPr>
            <p:ph type="title"/>
          </p:nvPr>
        </p:nvSpPr>
        <p:spPr>
          <a:xfrm>
            <a:off x="0" y="0"/>
            <a:ext cx="12192000" cy="604911"/>
          </a:xfrm>
        </p:spPr>
        <p:txBody>
          <a:bodyPr>
            <a:normAutofit/>
          </a:bodyPr>
          <a:lstStyle/>
          <a:p>
            <a:pPr algn="ctr"/>
            <a:r>
              <a:rPr lang="en-US" sz="3600" dirty="0"/>
              <a:t>Interactive </a:t>
            </a:r>
            <a:r>
              <a:rPr lang="en-US" sz="3600" dirty="0" err="1"/>
              <a:t>Layerd</a:t>
            </a:r>
            <a:r>
              <a:rPr lang="en-US" sz="3600" dirty="0"/>
              <a:t> Maps</a:t>
            </a:r>
          </a:p>
        </p:txBody>
      </p:sp>
      <p:graphicFrame>
        <p:nvGraphicFramePr>
          <p:cNvPr id="5" name="Object 4">
            <a:extLst>
              <a:ext uri="{FF2B5EF4-FFF2-40B4-BE49-F238E27FC236}">
                <a16:creationId xmlns:a16="http://schemas.microsoft.com/office/drawing/2014/main" id="{647EC22C-0CA5-4BC0-B103-264A1ABF0BDF}"/>
              </a:ext>
            </a:extLst>
          </p:cNvPr>
          <p:cNvGraphicFramePr>
            <a:graphicFrameLocks noChangeAspect="1"/>
          </p:cNvGraphicFramePr>
          <p:nvPr>
            <p:extLst>
              <p:ext uri="{D42A27DB-BD31-4B8C-83A1-F6EECF244321}">
                <p14:modId xmlns:p14="http://schemas.microsoft.com/office/powerpoint/2010/main" val="1683057407"/>
              </p:ext>
            </p:extLst>
          </p:nvPr>
        </p:nvGraphicFramePr>
        <p:xfrm>
          <a:off x="276225" y="230188"/>
          <a:ext cx="1128713" cy="439737"/>
        </p:xfrm>
        <a:graphic>
          <a:graphicData uri="http://schemas.openxmlformats.org/presentationml/2006/ole">
            <mc:AlternateContent xmlns:mc="http://schemas.openxmlformats.org/markup-compatibility/2006">
              <mc:Choice xmlns:v="urn:schemas-microsoft-com:vml" Requires="v">
                <p:oleObj spid="_x0000_s3083" name="Packager Shell Object" showAsIcon="1" r:id="rId3" imgW="1128600" imgH="439560" progId="Package">
                  <p:embed/>
                </p:oleObj>
              </mc:Choice>
              <mc:Fallback>
                <p:oleObj name="Packager Shell Object" showAsIcon="1" r:id="rId3" imgW="1128600" imgH="439560" progId="Package">
                  <p:embed/>
                  <p:pic>
                    <p:nvPicPr>
                      <p:cNvPr id="0" name=""/>
                      <p:cNvPicPr/>
                      <p:nvPr/>
                    </p:nvPicPr>
                    <p:blipFill>
                      <a:blip r:embed="rId4"/>
                      <a:stretch>
                        <a:fillRect/>
                      </a:stretch>
                    </p:blipFill>
                    <p:spPr>
                      <a:xfrm>
                        <a:off x="276225" y="230188"/>
                        <a:ext cx="1128713" cy="439737"/>
                      </a:xfrm>
                      <a:prstGeom prst="rect">
                        <a:avLst/>
                      </a:prstGeom>
                    </p:spPr>
                  </p:pic>
                </p:oleObj>
              </mc:Fallback>
            </mc:AlternateContent>
          </a:graphicData>
        </a:graphic>
      </p:graphicFrame>
      <p:pic>
        <p:nvPicPr>
          <p:cNvPr id="9" name="Picture 8">
            <a:extLst>
              <a:ext uri="{FF2B5EF4-FFF2-40B4-BE49-F238E27FC236}">
                <a16:creationId xmlns:a16="http://schemas.microsoft.com/office/drawing/2014/main" id="{5D1CA683-507D-4CF1-A033-0ADE3F57D0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5760" y="719081"/>
            <a:ext cx="11826240" cy="6138920"/>
          </a:xfrm>
          <a:prstGeom prst="rect">
            <a:avLst/>
          </a:prstGeom>
        </p:spPr>
      </p:pic>
    </p:spTree>
    <p:extLst>
      <p:ext uri="{BB962C8B-B14F-4D97-AF65-F5344CB8AC3E}">
        <p14:creationId xmlns:p14="http://schemas.microsoft.com/office/powerpoint/2010/main" val="1968081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1ED4D-D951-2F4E-BF05-2A2BFAF06B97}"/>
              </a:ext>
            </a:extLst>
          </p:cNvPr>
          <p:cNvSpPr>
            <a:spLocks noGrp="1"/>
          </p:cNvSpPr>
          <p:nvPr>
            <p:ph type="title"/>
          </p:nvPr>
        </p:nvSpPr>
        <p:spPr>
          <a:xfrm>
            <a:off x="838200" y="0"/>
            <a:ext cx="10515600" cy="737165"/>
          </a:xfrm>
        </p:spPr>
        <p:txBody>
          <a:bodyPr>
            <a:normAutofit/>
          </a:bodyPr>
          <a:lstStyle/>
          <a:p>
            <a:pPr algn="ctr"/>
            <a:r>
              <a:rPr lang="en-US" sz="2800" b="1" dirty="0"/>
              <a:t>The Data</a:t>
            </a:r>
            <a:endParaRPr lang="en-US" sz="2800" dirty="0"/>
          </a:p>
        </p:txBody>
      </p:sp>
      <p:pic>
        <p:nvPicPr>
          <p:cNvPr id="5" name="Picture 4">
            <a:extLst>
              <a:ext uri="{FF2B5EF4-FFF2-40B4-BE49-F238E27FC236}">
                <a16:creationId xmlns:a16="http://schemas.microsoft.com/office/drawing/2014/main" id="{9057D7A2-3300-F04B-A387-0DFC7D58D62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61004" y="1616047"/>
            <a:ext cx="2728274" cy="2389968"/>
          </a:xfrm>
          <a:prstGeom prst="rect">
            <a:avLst/>
          </a:prstGeom>
        </p:spPr>
      </p:pic>
      <p:pic>
        <p:nvPicPr>
          <p:cNvPr id="7" name="Picture 6">
            <a:extLst>
              <a:ext uri="{FF2B5EF4-FFF2-40B4-BE49-F238E27FC236}">
                <a16:creationId xmlns:a16="http://schemas.microsoft.com/office/drawing/2014/main" id="{C1C39804-9ED1-0B45-B007-F830BFACAE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7156" y="4478720"/>
            <a:ext cx="2427439" cy="1375549"/>
          </a:xfrm>
          <a:prstGeom prst="rect">
            <a:avLst/>
          </a:prstGeom>
        </p:spPr>
      </p:pic>
      <p:sp>
        <p:nvSpPr>
          <p:cNvPr id="8" name="TextBox 7">
            <a:extLst>
              <a:ext uri="{FF2B5EF4-FFF2-40B4-BE49-F238E27FC236}">
                <a16:creationId xmlns:a16="http://schemas.microsoft.com/office/drawing/2014/main" id="{E5DFB0F4-D056-B54B-95BB-E6B30F185236}"/>
              </a:ext>
            </a:extLst>
          </p:cNvPr>
          <p:cNvSpPr txBox="1"/>
          <p:nvPr/>
        </p:nvSpPr>
        <p:spPr>
          <a:xfrm>
            <a:off x="4647156" y="2046321"/>
            <a:ext cx="5285983" cy="1015663"/>
          </a:xfrm>
          <a:prstGeom prst="rect">
            <a:avLst/>
          </a:prstGeom>
          <a:noFill/>
        </p:spPr>
        <p:txBody>
          <a:bodyPr wrap="square" rtlCol="0">
            <a:spAutoFit/>
          </a:bodyPr>
          <a:lstStyle/>
          <a:p>
            <a:r>
              <a:rPr lang="en-US" sz="2000" dirty="0"/>
              <a:t>U.S. Bureau Of Labor Statistics</a:t>
            </a:r>
          </a:p>
          <a:p>
            <a:pPr marL="285750" indent="-285750">
              <a:buFont typeface="Arial" panose="020B0604020202020204" pitchFamily="34" charset="0"/>
              <a:buChar char="•"/>
            </a:pPr>
            <a:r>
              <a:rPr lang="en-US" sz="2000" dirty="0"/>
              <a:t>3 Datasets selected for evaluation</a:t>
            </a:r>
          </a:p>
          <a:p>
            <a:pPr marL="285750" indent="-285750">
              <a:buFont typeface="Arial" panose="020B0604020202020204" pitchFamily="34" charset="0"/>
              <a:buChar char="•"/>
            </a:pPr>
            <a:r>
              <a:rPr lang="en-US" sz="2000" dirty="0"/>
              <a:t>2 Datasets used for final analysis</a:t>
            </a:r>
          </a:p>
        </p:txBody>
      </p:sp>
      <p:sp>
        <p:nvSpPr>
          <p:cNvPr id="9" name="TextBox 8">
            <a:extLst>
              <a:ext uri="{FF2B5EF4-FFF2-40B4-BE49-F238E27FC236}">
                <a16:creationId xmlns:a16="http://schemas.microsoft.com/office/drawing/2014/main" id="{601F7E30-637D-2B48-A6DC-AEECD32C4051}"/>
              </a:ext>
            </a:extLst>
          </p:cNvPr>
          <p:cNvSpPr txBox="1"/>
          <p:nvPr/>
        </p:nvSpPr>
        <p:spPr>
          <a:xfrm>
            <a:off x="7383049" y="4150833"/>
            <a:ext cx="3970751" cy="2246769"/>
          </a:xfrm>
          <a:prstGeom prst="rect">
            <a:avLst/>
          </a:prstGeom>
          <a:noFill/>
        </p:spPr>
        <p:txBody>
          <a:bodyPr wrap="square" rtlCol="0">
            <a:spAutoFit/>
          </a:bodyPr>
          <a:lstStyle/>
          <a:p>
            <a:r>
              <a:rPr lang="en-US" sz="2000" dirty="0" err="1"/>
              <a:t>Zillow.com</a:t>
            </a:r>
            <a:endParaRPr lang="en-US" sz="2000" dirty="0"/>
          </a:p>
          <a:p>
            <a:pPr marL="285750" indent="-285750">
              <a:buFont typeface="Arial" panose="020B0604020202020204" pitchFamily="34" charset="0"/>
              <a:buChar char="•"/>
            </a:pPr>
            <a:r>
              <a:rPr lang="en-US" sz="2000" dirty="0"/>
              <a:t>56 Datasets were initially curated from Zillow</a:t>
            </a:r>
          </a:p>
          <a:p>
            <a:pPr marL="285750" indent="-285750">
              <a:buFont typeface="Arial" panose="020B0604020202020204" pitchFamily="34" charset="0"/>
              <a:buChar char="•"/>
            </a:pPr>
            <a:r>
              <a:rPr lang="en-US" sz="2000" dirty="0"/>
              <a:t>14 Datasets selected for inclusion in the data exploration phase</a:t>
            </a:r>
          </a:p>
          <a:p>
            <a:pPr marL="285750" indent="-285750">
              <a:buFont typeface="Arial" panose="020B0604020202020204" pitchFamily="34" charset="0"/>
              <a:buChar char="•"/>
            </a:pPr>
            <a:r>
              <a:rPr lang="en-US" sz="2000" dirty="0"/>
              <a:t>8 Datasets were used for final analysis</a:t>
            </a:r>
          </a:p>
        </p:txBody>
      </p:sp>
      <p:sp>
        <p:nvSpPr>
          <p:cNvPr id="10" name="TextBox 9">
            <a:extLst>
              <a:ext uri="{FF2B5EF4-FFF2-40B4-BE49-F238E27FC236}">
                <a16:creationId xmlns:a16="http://schemas.microsoft.com/office/drawing/2014/main" id="{2472F913-EE4B-BD4B-8E8F-E6098011D352}"/>
              </a:ext>
            </a:extLst>
          </p:cNvPr>
          <p:cNvSpPr txBox="1"/>
          <p:nvPr/>
        </p:nvSpPr>
        <p:spPr>
          <a:xfrm>
            <a:off x="613775" y="5274217"/>
            <a:ext cx="3181611" cy="1323439"/>
          </a:xfrm>
          <a:prstGeom prst="rect">
            <a:avLst/>
          </a:prstGeom>
          <a:noFill/>
        </p:spPr>
        <p:txBody>
          <a:bodyPr wrap="square" rtlCol="0">
            <a:spAutoFit/>
          </a:bodyPr>
          <a:lstStyle/>
          <a:p>
            <a:pPr algn="ctr"/>
            <a:r>
              <a:rPr lang="en-US" sz="1600" dirty="0"/>
              <a:t>We explored the BLS API and pulled some data. However, the API was going to require more custom development than the time was allotted.</a:t>
            </a:r>
          </a:p>
        </p:txBody>
      </p:sp>
    </p:spTree>
    <p:extLst>
      <p:ext uri="{BB962C8B-B14F-4D97-AF65-F5344CB8AC3E}">
        <p14:creationId xmlns:p14="http://schemas.microsoft.com/office/powerpoint/2010/main" val="3807807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DB87C-0434-2149-AB7D-8644A450968A}"/>
              </a:ext>
            </a:extLst>
          </p:cNvPr>
          <p:cNvSpPr>
            <a:spLocks noGrp="1"/>
          </p:cNvSpPr>
          <p:nvPr>
            <p:ph type="title"/>
          </p:nvPr>
        </p:nvSpPr>
        <p:spPr>
          <a:xfrm>
            <a:off x="838200" y="1871"/>
            <a:ext cx="10515600" cy="837374"/>
          </a:xfrm>
        </p:spPr>
        <p:txBody>
          <a:bodyPr>
            <a:normAutofit/>
          </a:bodyPr>
          <a:lstStyle/>
          <a:p>
            <a:pPr algn="ctr"/>
            <a:r>
              <a:rPr lang="en-US" sz="2800" b="1" dirty="0"/>
              <a:t>Data Exploration (Journey)</a:t>
            </a:r>
            <a:endParaRPr lang="en-US" sz="2800" dirty="0"/>
          </a:p>
        </p:txBody>
      </p:sp>
      <p:pic>
        <p:nvPicPr>
          <p:cNvPr id="5" name="Picture 4">
            <a:extLst>
              <a:ext uri="{FF2B5EF4-FFF2-40B4-BE49-F238E27FC236}">
                <a16:creationId xmlns:a16="http://schemas.microsoft.com/office/drawing/2014/main" id="{0A0C1295-FA38-A143-B201-4FA91B644F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4007" y="1916157"/>
            <a:ext cx="5118100" cy="3784600"/>
          </a:xfrm>
          <a:prstGeom prst="rect">
            <a:avLst/>
          </a:prstGeom>
        </p:spPr>
      </p:pic>
      <p:sp>
        <p:nvSpPr>
          <p:cNvPr id="6" name="TextBox 5">
            <a:extLst>
              <a:ext uri="{FF2B5EF4-FFF2-40B4-BE49-F238E27FC236}">
                <a16:creationId xmlns:a16="http://schemas.microsoft.com/office/drawing/2014/main" id="{9B68FC16-85B5-F04E-AC22-C9B5F45AB11A}"/>
              </a:ext>
            </a:extLst>
          </p:cNvPr>
          <p:cNvSpPr txBox="1"/>
          <p:nvPr/>
        </p:nvSpPr>
        <p:spPr>
          <a:xfrm>
            <a:off x="449893" y="1691561"/>
            <a:ext cx="5912285" cy="5078313"/>
          </a:xfrm>
          <a:prstGeom prst="rect">
            <a:avLst/>
          </a:prstGeom>
          <a:noFill/>
        </p:spPr>
        <p:txBody>
          <a:bodyPr wrap="square" rtlCol="0">
            <a:spAutoFit/>
          </a:bodyPr>
          <a:lstStyle/>
          <a:p>
            <a:r>
              <a:rPr lang="en-US" dirty="0" err="1"/>
              <a:t>Jupyter</a:t>
            </a:r>
            <a:r>
              <a:rPr lang="en-US" dirty="0"/>
              <a:t> Notebook was utilized to perform all of the data exploration.</a:t>
            </a:r>
          </a:p>
          <a:p>
            <a:endParaRPr lang="en-US" dirty="0"/>
          </a:p>
          <a:p>
            <a:pPr marL="285750" indent="-285750">
              <a:buFont typeface="Arial" panose="020B0604020202020204" pitchFamily="34" charset="0"/>
              <a:buChar char="•"/>
            </a:pPr>
            <a:r>
              <a:rPr lang="en-US" dirty="0"/>
              <a:t>All data was imported into pandas </a:t>
            </a:r>
            <a:r>
              <a:rPr lang="en-US" dirty="0" err="1"/>
              <a:t>dataframes</a:t>
            </a:r>
            <a:r>
              <a:rPr lang="en-US" dirty="0"/>
              <a:t> </a:t>
            </a:r>
            <a:br>
              <a:rPr lang="en-US" dirty="0"/>
            </a:br>
            <a:endParaRPr lang="en-US" dirty="0"/>
          </a:p>
          <a:p>
            <a:pPr marL="285750" indent="-285750">
              <a:buFont typeface="Arial" panose="020B0604020202020204" pitchFamily="34" charset="0"/>
              <a:buChar char="•"/>
            </a:pPr>
            <a:r>
              <a:rPr lang="en-US" dirty="0"/>
              <a:t>Created several visualizations in the initial process to get a feel of the data</a:t>
            </a:r>
            <a:br>
              <a:rPr lang="en-US" dirty="0"/>
            </a:br>
            <a:endParaRPr lang="en-US" dirty="0"/>
          </a:p>
          <a:p>
            <a:pPr marL="285750" indent="-285750">
              <a:buFont typeface="Arial" panose="020B0604020202020204" pitchFamily="34" charset="0"/>
              <a:buChar char="•"/>
            </a:pPr>
            <a:r>
              <a:rPr lang="en-US" dirty="0"/>
              <a:t>The data was from 2013 – 2018 at the City level. Except Unemployment and Median Income was at the State level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made the decision to aggregate everything to a common dataset by Year, Month and Quarter for the analysis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Additional data was retained at city level and outside the year range for further analysis opportunities</a:t>
            </a:r>
          </a:p>
        </p:txBody>
      </p:sp>
    </p:spTree>
    <p:extLst>
      <p:ext uri="{BB962C8B-B14F-4D97-AF65-F5344CB8AC3E}">
        <p14:creationId xmlns:p14="http://schemas.microsoft.com/office/powerpoint/2010/main" val="1070068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838200" y="365125"/>
            <a:ext cx="10515600" cy="649483"/>
          </a:xfrm>
        </p:spPr>
        <p:txBody>
          <a:bodyPr>
            <a:normAutofit/>
          </a:bodyPr>
          <a:lstStyle/>
          <a:p>
            <a:pPr algn="ctr"/>
            <a:r>
              <a:rPr lang="en-US" sz="2800" b="1" dirty="0"/>
              <a:t>Follow The Data (Analysis)</a:t>
            </a:r>
          </a:p>
        </p:txBody>
      </p:sp>
      <p:pic>
        <p:nvPicPr>
          <p:cNvPr id="4" name="Picture 3">
            <a:extLst>
              <a:ext uri="{FF2B5EF4-FFF2-40B4-BE49-F238E27FC236}">
                <a16:creationId xmlns:a16="http://schemas.microsoft.com/office/drawing/2014/main" id="{0EE39912-3E9B-0B46-8082-15419F2C7F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99209" y="1279207"/>
            <a:ext cx="2874840" cy="1995703"/>
          </a:xfrm>
          <a:prstGeom prst="rect">
            <a:avLst/>
          </a:prstGeom>
        </p:spPr>
      </p:pic>
      <p:sp>
        <p:nvSpPr>
          <p:cNvPr id="5" name="TextBox 4">
            <a:extLst>
              <a:ext uri="{FF2B5EF4-FFF2-40B4-BE49-F238E27FC236}">
                <a16:creationId xmlns:a16="http://schemas.microsoft.com/office/drawing/2014/main" id="{5B25321C-FBB1-DE4C-ACF7-C082202D3D7F}"/>
              </a:ext>
            </a:extLst>
          </p:cNvPr>
          <p:cNvSpPr txBox="1"/>
          <p:nvPr/>
        </p:nvSpPr>
        <p:spPr>
          <a:xfrm>
            <a:off x="974246" y="2951745"/>
            <a:ext cx="7090775" cy="646331"/>
          </a:xfrm>
          <a:prstGeom prst="rect">
            <a:avLst/>
          </a:prstGeom>
          <a:noFill/>
        </p:spPr>
        <p:txBody>
          <a:bodyPr wrap="square" rtlCol="0">
            <a:spAutoFit/>
          </a:bodyPr>
          <a:lstStyle/>
          <a:p>
            <a:r>
              <a:rPr lang="en-US" dirty="0"/>
              <a:t>All data was curated into a single </a:t>
            </a:r>
            <a:r>
              <a:rPr lang="en-US" dirty="0" err="1"/>
              <a:t>dataframe</a:t>
            </a:r>
            <a:r>
              <a:rPr lang="en-US" dirty="0"/>
              <a:t>, then we were able to apply multiple visualization.</a:t>
            </a:r>
          </a:p>
        </p:txBody>
      </p:sp>
      <p:pic>
        <p:nvPicPr>
          <p:cNvPr id="9" name="Picture 8">
            <a:extLst>
              <a:ext uri="{FF2B5EF4-FFF2-40B4-BE49-F238E27FC236}">
                <a16:creationId xmlns:a16="http://schemas.microsoft.com/office/drawing/2014/main" id="{E9A1E5DB-1A70-DC44-AEE3-A6EE1DEC9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4246" y="3847689"/>
            <a:ext cx="9018740" cy="2642034"/>
          </a:xfrm>
          <a:prstGeom prst="rect">
            <a:avLst/>
          </a:prstGeom>
        </p:spPr>
      </p:pic>
    </p:spTree>
    <p:extLst>
      <p:ext uri="{BB962C8B-B14F-4D97-AF65-F5344CB8AC3E}">
        <p14:creationId xmlns:p14="http://schemas.microsoft.com/office/powerpoint/2010/main" val="527327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838200" y="365125"/>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2550612" y="916462"/>
            <a:ext cx="7090775" cy="584775"/>
          </a:xfrm>
          <a:prstGeom prst="rect">
            <a:avLst/>
          </a:prstGeom>
          <a:noFill/>
        </p:spPr>
        <p:txBody>
          <a:bodyPr wrap="square" rtlCol="0">
            <a:spAutoFit/>
          </a:bodyPr>
          <a:lstStyle/>
          <a:p>
            <a:pPr algn="ctr"/>
            <a:r>
              <a:rPr lang="en-US" sz="1600" dirty="0"/>
              <a:t>Started with the core questions by plotting </a:t>
            </a:r>
            <a:r>
              <a:rPr lang="en-US" sz="1600" dirty="0" err="1"/>
              <a:t>RentalRateSqFt</a:t>
            </a:r>
            <a:r>
              <a:rPr lang="en-US" sz="1600" dirty="0"/>
              <a:t> as our primary metric against Unemployment and Median Income</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745829"/>
            <a:ext cx="10072080" cy="5036040"/>
          </a:xfrm>
          <a:prstGeom prst="rect">
            <a:avLst/>
          </a:prstGeom>
        </p:spPr>
      </p:pic>
      <p:sp>
        <p:nvSpPr>
          <p:cNvPr id="3" name="Rectangle 2">
            <a:extLst>
              <a:ext uri="{FF2B5EF4-FFF2-40B4-BE49-F238E27FC236}">
                <a16:creationId xmlns:a16="http://schemas.microsoft.com/office/drawing/2014/main" id="{4AE07299-6097-544E-BFFC-088D980B5A90}"/>
              </a:ext>
            </a:extLst>
          </p:cNvPr>
          <p:cNvSpPr/>
          <p:nvPr/>
        </p:nvSpPr>
        <p:spPr>
          <a:xfrm>
            <a:off x="3075247" y="1901615"/>
            <a:ext cx="3921586" cy="369332"/>
          </a:xfrm>
          <a:prstGeom prst="rect">
            <a:avLst/>
          </a:prstGeom>
        </p:spPr>
        <p:txBody>
          <a:bodyPr wrap="none">
            <a:spAutoFit/>
          </a:bodyPr>
          <a:lstStyle/>
          <a:p>
            <a:r>
              <a:rPr lang="en-US" b="1" dirty="0"/>
              <a:t>Rental Rates vs Unemployment by Year</a:t>
            </a:r>
            <a:endParaRPr lang="en-US" dirty="0"/>
          </a:p>
        </p:txBody>
      </p:sp>
      <p:sp>
        <p:nvSpPr>
          <p:cNvPr id="8" name="TextBox 7">
            <a:extLst>
              <a:ext uri="{FF2B5EF4-FFF2-40B4-BE49-F238E27FC236}">
                <a16:creationId xmlns:a16="http://schemas.microsoft.com/office/drawing/2014/main" id="{17F55DEC-18DB-F34E-81E3-D3CA171B3F37}"/>
              </a:ext>
            </a:extLst>
          </p:cNvPr>
          <p:cNvSpPr txBox="1"/>
          <p:nvPr/>
        </p:nvSpPr>
        <p:spPr>
          <a:xfrm>
            <a:off x="9265607" y="2270947"/>
            <a:ext cx="2480153" cy="2769989"/>
          </a:xfrm>
          <a:prstGeom prst="rect">
            <a:avLst/>
          </a:prstGeom>
          <a:noFill/>
        </p:spPr>
        <p:txBody>
          <a:bodyPr wrap="square" rtlCol="0">
            <a:spAutoFit/>
          </a:bodyPr>
          <a:lstStyle/>
          <a:p>
            <a:r>
              <a:rPr lang="en-US" dirty="0"/>
              <a:t>Rental Rates</a:t>
            </a:r>
          </a:p>
          <a:p>
            <a:r>
              <a:rPr lang="en-US" dirty="0"/>
              <a:t>2013 – $1,300</a:t>
            </a:r>
          </a:p>
          <a:p>
            <a:r>
              <a:rPr lang="en-US" dirty="0"/>
              <a:t>2018 – $1,600 </a:t>
            </a:r>
            <a:r>
              <a:rPr lang="en-US" sz="1200" dirty="0"/>
              <a:t>(23% increase)</a:t>
            </a:r>
          </a:p>
          <a:p>
            <a:endParaRPr lang="en-US" dirty="0"/>
          </a:p>
          <a:p>
            <a:r>
              <a:rPr lang="en-US" dirty="0"/>
              <a:t>Unemployment Rate</a:t>
            </a:r>
          </a:p>
          <a:p>
            <a:r>
              <a:rPr lang="en-US" dirty="0"/>
              <a:t>2013 – 6.2%</a:t>
            </a:r>
          </a:p>
          <a:p>
            <a:r>
              <a:rPr lang="en-US" dirty="0"/>
              <a:t>2018 – 3.5% </a:t>
            </a:r>
            <a:r>
              <a:rPr lang="en-US" sz="1200" dirty="0"/>
              <a:t>(77% decrease)</a:t>
            </a:r>
          </a:p>
          <a:p>
            <a:endParaRPr lang="en-US" sz="1200" dirty="0"/>
          </a:p>
          <a:p>
            <a:endParaRPr lang="en-US" sz="1200" dirty="0"/>
          </a:p>
          <a:p>
            <a:endParaRPr lang="en-US" sz="1200" dirty="0"/>
          </a:p>
          <a:p>
            <a:endParaRPr lang="en-US" sz="1200" dirty="0"/>
          </a:p>
        </p:txBody>
      </p:sp>
    </p:spTree>
    <p:extLst>
      <p:ext uri="{BB962C8B-B14F-4D97-AF65-F5344CB8AC3E}">
        <p14:creationId xmlns:p14="http://schemas.microsoft.com/office/powerpoint/2010/main" val="15090257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838200" y="365125"/>
            <a:ext cx="10515600" cy="649483"/>
          </a:xfrm>
        </p:spPr>
        <p:txBody>
          <a:bodyPr>
            <a:normAutofit/>
          </a:bodyPr>
          <a:lstStyle/>
          <a:p>
            <a:pPr algn="ctr"/>
            <a:r>
              <a:rPr lang="en-US" sz="2800" b="1" dirty="0"/>
              <a:t>Follow The Data (Analysis)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745829"/>
            <a:ext cx="10072079" cy="5036040"/>
          </a:xfrm>
          <a:prstGeom prst="rect">
            <a:avLst/>
          </a:prstGeom>
        </p:spPr>
      </p:pic>
      <p:sp>
        <p:nvSpPr>
          <p:cNvPr id="3" name="Rectangle 2">
            <a:extLst>
              <a:ext uri="{FF2B5EF4-FFF2-40B4-BE49-F238E27FC236}">
                <a16:creationId xmlns:a16="http://schemas.microsoft.com/office/drawing/2014/main" id="{4AE07299-6097-544E-BFFC-088D980B5A90}"/>
              </a:ext>
            </a:extLst>
          </p:cNvPr>
          <p:cNvSpPr/>
          <p:nvPr/>
        </p:nvSpPr>
        <p:spPr>
          <a:xfrm>
            <a:off x="3075247" y="1901615"/>
            <a:ext cx="3922292" cy="369332"/>
          </a:xfrm>
          <a:prstGeom prst="rect">
            <a:avLst/>
          </a:prstGeom>
        </p:spPr>
        <p:txBody>
          <a:bodyPr wrap="none">
            <a:spAutoFit/>
          </a:bodyPr>
          <a:lstStyle/>
          <a:p>
            <a:r>
              <a:rPr lang="en-US" b="1" dirty="0"/>
              <a:t>Rental Rates vs Median Income by Year</a:t>
            </a:r>
            <a:endParaRPr lang="en-US" dirty="0"/>
          </a:p>
        </p:txBody>
      </p:sp>
      <p:sp>
        <p:nvSpPr>
          <p:cNvPr id="8" name="TextBox 7">
            <a:extLst>
              <a:ext uri="{FF2B5EF4-FFF2-40B4-BE49-F238E27FC236}">
                <a16:creationId xmlns:a16="http://schemas.microsoft.com/office/drawing/2014/main" id="{17F55DEC-18DB-F34E-81E3-D3CA171B3F37}"/>
              </a:ext>
            </a:extLst>
          </p:cNvPr>
          <p:cNvSpPr txBox="1"/>
          <p:nvPr/>
        </p:nvSpPr>
        <p:spPr>
          <a:xfrm>
            <a:off x="9265607" y="2270947"/>
            <a:ext cx="2721801" cy="2769989"/>
          </a:xfrm>
          <a:prstGeom prst="rect">
            <a:avLst/>
          </a:prstGeom>
          <a:noFill/>
        </p:spPr>
        <p:txBody>
          <a:bodyPr wrap="square" rtlCol="0">
            <a:spAutoFit/>
          </a:bodyPr>
          <a:lstStyle/>
          <a:p>
            <a:r>
              <a:rPr lang="en-US" dirty="0"/>
              <a:t>Rental Rates</a:t>
            </a:r>
          </a:p>
          <a:p>
            <a:r>
              <a:rPr lang="en-US" dirty="0"/>
              <a:t>2013 – $1,300</a:t>
            </a:r>
          </a:p>
          <a:p>
            <a:r>
              <a:rPr lang="en-US" dirty="0"/>
              <a:t>2018 – $1,600 </a:t>
            </a:r>
            <a:r>
              <a:rPr lang="en-US" sz="1200" dirty="0"/>
              <a:t>(23% increase)</a:t>
            </a:r>
          </a:p>
          <a:p>
            <a:endParaRPr lang="en-US" dirty="0"/>
          </a:p>
          <a:p>
            <a:r>
              <a:rPr lang="en-US" dirty="0"/>
              <a:t>Median Income</a:t>
            </a:r>
          </a:p>
          <a:p>
            <a:r>
              <a:rPr lang="en-US" dirty="0"/>
              <a:t>2013 – $48,236</a:t>
            </a:r>
          </a:p>
          <a:p>
            <a:r>
              <a:rPr lang="en-US" dirty="0"/>
              <a:t>2018 – $55,962 </a:t>
            </a:r>
            <a:r>
              <a:rPr lang="en-US" sz="1200" dirty="0"/>
              <a:t>(16% increase)</a:t>
            </a:r>
          </a:p>
          <a:p>
            <a:endParaRPr lang="en-US" sz="1200" dirty="0"/>
          </a:p>
          <a:p>
            <a:endParaRPr lang="en-US" sz="1200" dirty="0"/>
          </a:p>
          <a:p>
            <a:endParaRPr lang="en-US" sz="1200" dirty="0"/>
          </a:p>
          <a:p>
            <a:endParaRPr lang="en-US" sz="1200" dirty="0"/>
          </a:p>
        </p:txBody>
      </p:sp>
    </p:spTree>
    <p:extLst>
      <p:ext uri="{BB962C8B-B14F-4D97-AF65-F5344CB8AC3E}">
        <p14:creationId xmlns:p14="http://schemas.microsoft.com/office/powerpoint/2010/main" val="531943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838200" y="365125"/>
            <a:ext cx="10515600" cy="649483"/>
          </a:xfrm>
        </p:spPr>
        <p:txBody>
          <a:bodyPr>
            <a:normAutofit/>
          </a:bodyPr>
          <a:lstStyle/>
          <a:p>
            <a:pPr algn="ctr"/>
            <a:r>
              <a:rPr lang="en-US" sz="2800" b="1" dirty="0"/>
              <a:t>Follow The Data (Analysis)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745829"/>
            <a:ext cx="10072080" cy="5036040"/>
          </a:xfrm>
          <a:prstGeom prst="rect">
            <a:avLst/>
          </a:prstGeom>
        </p:spPr>
      </p:pic>
      <p:sp>
        <p:nvSpPr>
          <p:cNvPr id="3" name="Rectangle 2">
            <a:extLst>
              <a:ext uri="{FF2B5EF4-FFF2-40B4-BE49-F238E27FC236}">
                <a16:creationId xmlns:a16="http://schemas.microsoft.com/office/drawing/2014/main" id="{4AE07299-6097-544E-BFFC-088D980B5A90}"/>
              </a:ext>
            </a:extLst>
          </p:cNvPr>
          <p:cNvSpPr/>
          <p:nvPr/>
        </p:nvSpPr>
        <p:spPr>
          <a:xfrm>
            <a:off x="3075247" y="1901615"/>
            <a:ext cx="3230436" cy="369332"/>
          </a:xfrm>
          <a:prstGeom prst="rect">
            <a:avLst/>
          </a:prstGeom>
        </p:spPr>
        <p:txBody>
          <a:bodyPr wrap="none">
            <a:spAutoFit/>
          </a:bodyPr>
          <a:lstStyle/>
          <a:p>
            <a:r>
              <a:rPr lang="en-US" b="1" dirty="0"/>
              <a:t>Rental Rates vs All Observations</a:t>
            </a:r>
            <a:endParaRPr lang="en-US" dirty="0"/>
          </a:p>
        </p:txBody>
      </p:sp>
      <p:sp>
        <p:nvSpPr>
          <p:cNvPr id="8" name="TextBox 7">
            <a:extLst>
              <a:ext uri="{FF2B5EF4-FFF2-40B4-BE49-F238E27FC236}">
                <a16:creationId xmlns:a16="http://schemas.microsoft.com/office/drawing/2014/main" id="{17F55DEC-18DB-F34E-81E3-D3CA171B3F37}"/>
              </a:ext>
            </a:extLst>
          </p:cNvPr>
          <p:cNvSpPr txBox="1"/>
          <p:nvPr/>
        </p:nvSpPr>
        <p:spPr>
          <a:xfrm>
            <a:off x="9380930" y="2274683"/>
            <a:ext cx="2721801" cy="4708981"/>
          </a:xfrm>
          <a:prstGeom prst="rect">
            <a:avLst/>
          </a:prstGeom>
          <a:noFill/>
        </p:spPr>
        <p:txBody>
          <a:bodyPr wrap="square" rtlCol="0">
            <a:spAutoFit/>
          </a:bodyPr>
          <a:lstStyle/>
          <a:p>
            <a:r>
              <a:rPr lang="en-US" sz="1400" dirty="0"/>
              <a:t>Rental Rates</a:t>
            </a:r>
          </a:p>
          <a:p>
            <a:r>
              <a:rPr lang="en-US" sz="1400" dirty="0"/>
              <a:t>2013 – $1,300</a:t>
            </a:r>
          </a:p>
          <a:p>
            <a:r>
              <a:rPr lang="en-US" sz="1400" dirty="0"/>
              <a:t>2018 – $1,600 (23% increase)</a:t>
            </a:r>
          </a:p>
          <a:p>
            <a:endParaRPr lang="en-US" sz="1400" dirty="0"/>
          </a:p>
          <a:p>
            <a:r>
              <a:rPr lang="en-US" sz="1400" dirty="0"/>
              <a:t>Median Income</a:t>
            </a:r>
          </a:p>
          <a:p>
            <a:r>
              <a:rPr lang="en-US" sz="1400" dirty="0"/>
              <a:t>2013 – $48,236</a:t>
            </a:r>
          </a:p>
          <a:p>
            <a:r>
              <a:rPr lang="en-US" sz="1400" dirty="0"/>
              <a:t>2018 – $55,962 (16% increase)</a:t>
            </a:r>
          </a:p>
          <a:p>
            <a:endParaRPr lang="en-US" sz="1400" dirty="0"/>
          </a:p>
          <a:p>
            <a:r>
              <a:rPr lang="en-US" sz="1400" dirty="0"/>
              <a:t>Unemployment Rate</a:t>
            </a:r>
          </a:p>
          <a:p>
            <a:r>
              <a:rPr lang="en-US" sz="1400" dirty="0"/>
              <a:t>2013 – 6.2%</a:t>
            </a:r>
          </a:p>
          <a:p>
            <a:r>
              <a:rPr lang="en-US" sz="1400" dirty="0"/>
              <a:t>2018 – 3.5% (77% decrease)</a:t>
            </a:r>
          </a:p>
          <a:p>
            <a:endParaRPr lang="en-US" sz="1200" dirty="0"/>
          </a:p>
          <a:p>
            <a:r>
              <a:rPr lang="en-US" sz="1400" dirty="0"/>
              <a:t>Mortgage Rates</a:t>
            </a:r>
          </a:p>
          <a:p>
            <a:r>
              <a:rPr lang="en-US" sz="1400" dirty="0"/>
              <a:t>2013 – 3.46%</a:t>
            </a:r>
          </a:p>
          <a:p>
            <a:r>
              <a:rPr lang="en-US" sz="1400" dirty="0"/>
              <a:t>2018 – 4.6%</a:t>
            </a:r>
          </a:p>
          <a:p>
            <a:endParaRPr lang="en-US" sz="1400" dirty="0"/>
          </a:p>
          <a:p>
            <a:r>
              <a:rPr lang="en-US" sz="1400" dirty="0"/>
              <a:t>Sale Prices</a:t>
            </a:r>
          </a:p>
          <a:p>
            <a:r>
              <a:rPr lang="en-US" sz="1400" dirty="0"/>
              <a:t>2013 - $189,500</a:t>
            </a:r>
          </a:p>
          <a:p>
            <a:r>
              <a:rPr lang="en-US" sz="1400" dirty="0"/>
              <a:t>2018 - $248,900 </a:t>
            </a:r>
            <a:r>
              <a:rPr lang="en-US" sz="1200" dirty="0"/>
              <a:t>(31% increase</a:t>
            </a:r>
            <a:r>
              <a:rPr lang="en-US" sz="1400" dirty="0"/>
              <a:t>)</a:t>
            </a:r>
          </a:p>
          <a:p>
            <a:endParaRPr lang="en-US" sz="1200" dirty="0"/>
          </a:p>
          <a:p>
            <a:endParaRPr lang="en-US" sz="1200" dirty="0"/>
          </a:p>
          <a:p>
            <a:endParaRPr lang="en-US" sz="1200" dirty="0"/>
          </a:p>
        </p:txBody>
      </p:sp>
      <p:sp>
        <p:nvSpPr>
          <p:cNvPr id="4" name="Rectangle 3">
            <a:extLst>
              <a:ext uri="{FF2B5EF4-FFF2-40B4-BE49-F238E27FC236}">
                <a16:creationId xmlns:a16="http://schemas.microsoft.com/office/drawing/2014/main" id="{55818E31-A8CE-B049-9CD6-DB09B13AA80B}"/>
              </a:ext>
            </a:extLst>
          </p:cNvPr>
          <p:cNvSpPr/>
          <p:nvPr/>
        </p:nvSpPr>
        <p:spPr>
          <a:xfrm>
            <a:off x="3169607" y="897278"/>
            <a:ext cx="6096000" cy="369332"/>
          </a:xfrm>
          <a:prstGeom prst="rect">
            <a:avLst/>
          </a:prstGeom>
        </p:spPr>
        <p:txBody>
          <a:bodyPr>
            <a:spAutoFit/>
          </a:bodyPr>
          <a:lstStyle/>
          <a:p>
            <a:pPr algn="ctr"/>
            <a:r>
              <a:rPr lang="en-US" dirty="0"/>
              <a:t>Plotted all data together</a:t>
            </a:r>
          </a:p>
        </p:txBody>
      </p:sp>
    </p:spTree>
    <p:extLst>
      <p:ext uri="{BB962C8B-B14F-4D97-AF65-F5344CB8AC3E}">
        <p14:creationId xmlns:p14="http://schemas.microsoft.com/office/powerpoint/2010/main" val="2928052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832AE-3F91-9342-A9B9-898C36963436}"/>
              </a:ext>
            </a:extLst>
          </p:cNvPr>
          <p:cNvSpPr>
            <a:spLocks noGrp="1"/>
          </p:cNvSpPr>
          <p:nvPr>
            <p:ph type="title"/>
          </p:nvPr>
        </p:nvSpPr>
        <p:spPr>
          <a:xfrm>
            <a:off x="906293" y="0"/>
            <a:ext cx="10515600" cy="649483"/>
          </a:xfrm>
        </p:spPr>
        <p:txBody>
          <a:bodyPr>
            <a:normAutofit/>
          </a:bodyPr>
          <a:lstStyle/>
          <a:p>
            <a:pPr algn="ctr"/>
            <a:r>
              <a:rPr lang="en-US" sz="2800" b="1" dirty="0"/>
              <a:t>Follow The Data (Analysis)</a:t>
            </a:r>
          </a:p>
        </p:txBody>
      </p:sp>
      <p:sp>
        <p:nvSpPr>
          <p:cNvPr id="5" name="TextBox 4">
            <a:extLst>
              <a:ext uri="{FF2B5EF4-FFF2-40B4-BE49-F238E27FC236}">
                <a16:creationId xmlns:a16="http://schemas.microsoft.com/office/drawing/2014/main" id="{5B25321C-FBB1-DE4C-ACF7-C082202D3D7F}"/>
              </a:ext>
            </a:extLst>
          </p:cNvPr>
          <p:cNvSpPr txBox="1"/>
          <p:nvPr/>
        </p:nvSpPr>
        <p:spPr>
          <a:xfrm>
            <a:off x="7597647" y="2844225"/>
            <a:ext cx="3824246" cy="584775"/>
          </a:xfrm>
          <a:prstGeom prst="rect">
            <a:avLst/>
          </a:prstGeom>
          <a:noFill/>
        </p:spPr>
        <p:txBody>
          <a:bodyPr wrap="square" rtlCol="0">
            <a:spAutoFit/>
          </a:bodyPr>
          <a:lstStyle/>
          <a:p>
            <a:pPr algn="ctr"/>
            <a:r>
              <a:rPr lang="en-US" sz="1600" dirty="0"/>
              <a:t>Scatter Matrix was then plotted across all observations to look for clear signals</a:t>
            </a:r>
          </a:p>
        </p:txBody>
      </p:sp>
      <p:pic>
        <p:nvPicPr>
          <p:cNvPr id="6" name="Picture 5">
            <a:extLst>
              <a:ext uri="{FF2B5EF4-FFF2-40B4-BE49-F238E27FC236}">
                <a16:creationId xmlns:a16="http://schemas.microsoft.com/office/drawing/2014/main" id="{DCA74F72-9B91-A341-AD8D-754864C4AB4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4594" y="763791"/>
            <a:ext cx="6339670" cy="6094209"/>
          </a:xfrm>
          <a:prstGeom prst="rect">
            <a:avLst/>
          </a:prstGeom>
        </p:spPr>
      </p:pic>
    </p:spTree>
    <p:extLst>
      <p:ext uri="{BB962C8B-B14F-4D97-AF65-F5344CB8AC3E}">
        <p14:creationId xmlns:p14="http://schemas.microsoft.com/office/powerpoint/2010/main" val="3927735086"/>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presentation, from 24Slides</Template>
  <TotalTime>0</TotalTime>
  <Words>752</Words>
  <Application>Microsoft Macintosh PowerPoint</Application>
  <PresentationFormat>Widescreen</PresentationFormat>
  <Paragraphs>108</Paragraphs>
  <Slides>22</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8" baseType="lpstr">
      <vt:lpstr>Arial</vt:lpstr>
      <vt:lpstr>Calibri</vt:lpstr>
      <vt:lpstr>Century Gothic</vt:lpstr>
      <vt:lpstr>Segoe UI Light</vt:lpstr>
      <vt:lpstr>Office Theme</vt:lpstr>
      <vt:lpstr>Packager Shell Object</vt:lpstr>
      <vt:lpstr>Slide 1</vt:lpstr>
      <vt:lpstr>Slide 2</vt:lpstr>
      <vt:lpstr>The Data</vt:lpstr>
      <vt:lpstr>Data Exploration (Journey)</vt:lpstr>
      <vt:lpstr>Follow The Data (Analysis)</vt:lpstr>
      <vt:lpstr>Follow The Data (Analysis)</vt:lpstr>
      <vt:lpstr>Follow The Data (Analysis)</vt:lpstr>
      <vt:lpstr>Follow The Data (Analysis)</vt:lpstr>
      <vt:lpstr>Follow The Data (Analysis)</vt:lpstr>
      <vt:lpstr>Follow The Data (Analysis)</vt:lpstr>
      <vt:lpstr>Follow The Data (Analysis)</vt:lpstr>
      <vt:lpstr>Follow The Data (Analysis)</vt:lpstr>
      <vt:lpstr>ANOVA Testing of Hypothesis</vt:lpstr>
      <vt:lpstr>ANOVA Testing of Hypothesis</vt:lpstr>
      <vt:lpstr>Slide 2</vt:lpstr>
      <vt:lpstr>Questions</vt:lpstr>
      <vt:lpstr>Additional Observations – Affordability Index</vt:lpstr>
      <vt:lpstr>Unemployment Rates by Year – Violin Plots</vt:lpstr>
      <vt:lpstr>Median Income by Year – Violin Plots</vt:lpstr>
      <vt:lpstr>Interactive Layerd Maps</vt:lpstr>
      <vt:lpstr>Interactive Layerd Maps</vt:lpstr>
      <vt:lpstr>Interactive Layerd Maps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2019-10-12T00:41:17Z</dcterms:created>
  <dcterms:modified xsi:type="dcterms:W3CDTF">2019-10-12T18:00:50Z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2018-11-28T19:57:57.0463439Z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